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1A752D6-5C77-41FB-B3B8-C26CAD3EF3B9}">
  <a:tblStyle styleId="{B1A752D6-5C77-41FB-B3B8-C26CAD3EF3B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18150" y="722525"/>
            <a:ext cx="9692700" cy="369300"/>
          </a:xfrm>
          <a:prstGeom prst="rect">
            <a:avLst/>
          </a:prstGeom>
          <a:gradFill>
            <a:gsLst>
              <a:gs pos="0">
                <a:schemeClr val="lt1"/>
              </a:gs>
              <a:gs pos="45000">
                <a:srgbClr val="5A5A5A"/>
              </a:gs>
              <a:gs pos="100000">
                <a:srgbClr val="393939"/>
              </a:gs>
            </a:gsLst>
            <a:lin ang="10800025" scaled="0"/>
          </a:gra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120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授業構想シート</a:t>
            </a:r>
            <a:r>
              <a:rPr lang="ja" sz="1200">
                <a:latin typeface="Meiryo"/>
                <a:ea typeface="Meiryo"/>
                <a:cs typeface="Meiryo"/>
                <a:sym typeface="Meiryo"/>
              </a:rPr>
              <a:t>　-大村中2023版-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90100" y="722525"/>
            <a:ext cx="304200" cy="3693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390100" y="1091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1834050"/>
                <a:gridCol w="491550"/>
                <a:gridCol w="5618625"/>
                <a:gridCol w="20765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50">
                          <a:latin typeface="Meiryo"/>
                          <a:ea typeface="Meiryo"/>
                          <a:cs typeface="Meiryo"/>
                          <a:sym typeface="Meiryo"/>
                        </a:rPr>
                        <a:t>　年　　組　　　　　    科</a:t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50">
                          <a:latin typeface="Meiryo"/>
                          <a:ea typeface="Meiryo"/>
                          <a:cs typeface="Meiryo"/>
                          <a:sym typeface="Meiryo"/>
                        </a:rPr>
                        <a:t>題材</a:t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50">
                          <a:latin typeface="Meiryo"/>
                          <a:ea typeface="Meiryo"/>
                          <a:cs typeface="Meiryo"/>
                          <a:sym typeface="Meiryo"/>
                        </a:rPr>
                        <a:t>令和　　年　　月　　日（　）</a:t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1734300" y="160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284325"/>
                <a:gridCol w="382850"/>
              </a:tblGrid>
              <a:tr h="107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50">
                          <a:solidFill>
                            <a:srgbClr val="FF0000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ねらい</a:t>
                      </a:r>
                      <a:endParaRPr b="1" sz="1050">
                        <a:solidFill>
                          <a:srgbClr val="FF0000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6771313" y="160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82850"/>
                <a:gridCol w="3254900"/>
              </a:tblGrid>
              <a:tr h="1315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5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振り返り</a:t>
                      </a:r>
                      <a:endParaRPr b="1" sz="105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1734300" y="4689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266475"/>
                <a:gridCol w="382850"/>
              </a:tblGrid>
              <a:tr h="1266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50">
                          <a:solidFill>
                            <a:schemeClr val="dk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見通し</a:t>
                      </a:r>
                      <a:endParaRPr b="1" sz="1050">
                        <a:solidFill>
                          <a:schemeClr val="dk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6769525" y="31626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82850"/>
                <a:gridCol w="3258475"/>
              </a:tblGrid>
              <a:tr h="1281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5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まとめ</a:t>
                      </a:r>
                      <a:endParaRPr b="1" sz="105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1734300" y="274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276075"/>
                <a:gridCol w="382850"/>
              </a:tblGrid>
              <a:tr h="61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アめ</a:t>
                      </a:r>
                      <a:endParaRPr b="1" sz="80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プあ</a:t>
                      </a:r>
                      <a:endParaRPr b="1" sz="80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ロて</a:t>
                      </a:r>
                      <a:endParaRPr b="1" sz="80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｜へ</a:t>
                      </a:r>
                      <a:endParaRPr b="1" sz="80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80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チの</a:t>
                      </a:r>
                      <a:endParaRPr b="1" sz="80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3434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oogle Shape;62;p13"/>
          <p:cNvGraphicFramePr/>
          <p:nvPr/>
        </p:nvGraphicFramePr>
        <p:xfrm>
          <a:off x="6769525" y="46890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82850"/>
                <a:gridCol w="3258475"/>
              </a:tblGrid>
              <a:tr h="12665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50">
                          <a:solidFill>
                            <a:schemeClr val="dk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解決活動</a:t>
                      </a:r>
                      <a:endParaRPr b="1" sz="1050">
                        <a:solidFill>
                          <a:schemeClr val="dk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BF9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3" name="Google Shape;63;p13"/>
          <p:cNvGraphicFramePr/>
          <p:nvPr/>
        </p:nvGraphicFramePr>
        <p:xfrm>
          <a:off x="390100" y="6017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2004150"/>
                <a:gridCol w="2004150"/>
                <a:gridCol w="2004150"/>
                <a:gridCol w="2004150"/>
                <a:gridCol w="2004150"/>
              </a:tblGrid>
              <a:tr h="201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>
                          <a:latin typeface="Meiryo"/>
                          <a:ea typeface="Meiryo"/>
                          <a:cs typeface="Meiryo"/>
                          <a:sym typeface="Meiryo"/>
                        </a:rPr>
                        <a:t>ルーブリック</a:t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>
                          <a:latin typeface="Meiryo"/>
                          <a:ea typeface="Meiryo"/>
                          <a:cs typeface="Meiryo"/>
                          <a:sym typeface="Meiryo"/>
                        </a:rPr>
                        <a:t>Ｓ</a:t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Meiryo"/>
                          <a:ea typeface="Meiryo"/>
                          <a:cs typeface="Meiryo"/>
                          <a:sym typeface="Meiryo"/>
                        </a:rPr>
                        <a:t>Ａ</a:t>
                      </a:r>
                      <a:endParaRPr b="1"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>
                          <a:latin typeface="Meiryo"/>
                          <a:ea typeface="Meiryo"/>
                          <a:cs typeface="Meiryo"/>
                          <a:sym typeface="Meiryo"/>
                        </a:rPr>
                        <a:t>Ｂ</a:t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000">
                          <a:latin typeface="Meiryo"/>
                          <a:ea typeface="Meiryo"/>
                          <a:cs typeface="Meiryo"/>
                          <a:sym typeface="Meiryo"/>
                        </a:rPr>
                        <a:t>Ｃ</a:t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7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4" name="Google Shape;64;p13"/>
          <p:cNvGraphicFramePr/>
          <p:nvPr/>
        </p:nvGraphicFramePr>
        <p:xfrm>
          <a:off x="390100" y="1604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82850"/>
                <a:gridCol w="837850"/>
              </a:tblGrid>
              <a:tr h="15235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単元計画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52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時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題材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1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2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3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4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5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6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7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725">
                <a:tc>
                  <a:txBody>
                    <a:bodyPr/>
                    <a:lstStyle/>
                    <a:p>
                      <a:pPr indent="0" lvl="0" marL="0" marR="20025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>
                          <a:latin typeface="Meiryo"/>
                          <a:ea typeface="Meiryo"/>
                          <a:cs typeface="Meiryo"/>
                          <a:sym typeface="Meiryo"/>
                        </a:rPr>
                        <a:t>8</a:t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5" name="Google Shape;65;p13"/>
          <p:cNvGraphicFramePr/>
          <p:nvPr/>
        </p:nvGraphicFramePr>
        <p:xfrm>
          <a:off x="1734300" y="37811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{B1A752D6-5C77-41FB-B3B8-C26CAD3EF3B9}</a:tableStyleId>
              </a:tblPr>
              <a:tblGrid>
                <a:gridCol w="3269925"/>
                <a:gridCol w="382850"/>
              </a:tblGrid>
              <a:tr h="529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50"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50">
                          <a:solidFill>
                            <a:schemeClr val="lt1"/>
                          </a:solidFill>
                          <a:latin typeface="Meiryo"/>
                          <a:ea typeface="Meiryo"/>
                          <a:cs typeface="Meiryo"/>
                          <a:sym typeface="Meiryo"/>
                        </a:rPr>
                        <a:t>めあて</a:t>
                      </a:r>
                      <a:endParaRPr b="1" sz="1050">
                        <a:solidFill>
                          <a:schemeClr val="lt1"/>
                        </a:solidFill>
                        <a:latin typeface="Meiryo"/>
                        <a:ea typeface="Meiryo"/>
                        <a:cs typeface="Meiryo"/>
                        <a:sym typeface="Meiry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66" name="Google Shape;66;p13"/>
          <p:cNvSpPr/>
          <p:nvPr/>
        </p:nvSpPr>
        <p:spPr>
          <a:xfrm>
            <a:off x="2902863" y="3578113"/>
            <a:ext cx="1312200" cy="161100"/>
          </a:xfrm>
          <a:prstGeom prst="downArrow">
            <a:avLst>
              <a:gd fmla="val 10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2911788" y="4486025"/>
            <a:ext cx="1312200" cy="161100"/>
          </a:xfrm>
          <a:prstGeom prst="downArrow">
            <a:avLst>
              <a:gd fmla="val 10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 flipH="1" rot="10800000">
            <a:off x="7934088" y="4486038"/>
            <a:ext cx="1312200" cy="161100"/>
          </a:xfrm>
          <a:prstGeom prst="downArrow">
            <a:avLst>
              <a:gd fmla="val 10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 flipH="1" rot="10800000">
            <a:off x="7934088" y="2960625"/>
            <a:ext cx="1312200" cy="161100"/>
          </a:xfrm>
          <a:prstGeom prst="downArrow">
            <a:avLst>
              <a:gd fmla="val 10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424450" y="1604350"/>
            <a:ext cx="1323900" cy="161100"/>
          </a:xfrm>
          <a:prstGeom prst="leftRightArrowCallout">
            <a:avLst>
              <a:gd fmla="val 25000" name="adj1"/>
              <a:gd fmla="val 35211" name="adj2"/>
              <a:gd fmla="val 65037" name="adj3"/>
              <a:gd fmla="val 47719" name="adj4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対応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5424450" y="4282975"/>
            <a:ext cx="1323900" cy="161100"/>
          </a:xfrm>
          <a:prstGeom prst="leftRightArrowCallout">
            <a:avLst>
              <a:gd fmla="val 25000" name="adj1"/>
              <a:gd fmla="val 35211" name="adj2"/>
              <a:gd fmla="val 65037" name="adj3"/>
              <a:gd fmla="val 47719" name="adj4"/>
            </a:avLst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対応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7515225" y="722525"/>
            <a:ext cx="70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/>
              <a:t>授業者</a:t>
            </a:r>
            <a:endParaRPr sz="1200"/>
          </a:p>
        </p:txBody>
      </p:sp>
      <p:sp>
        <p:nvSpPr>
          <p:cNvPr id="73" name="Google Shape;73;p13"/>
          <p:cNvSpPr/>
          <p:nvPr/>
        </p:nvSpPr>
        <p:spPr>
          <a:xfrm>
            <a:off x="8220225" y="771525"/>
            <a:ext cx="2019300" cy="285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5438775" y="5438775"/>
            <a:ext cx="1271100" cy="529800"/>
          </a:xfrm>
          <a:prstGeom prst="wedgeRectCallout">
            <a:avLst>
              <a:gd fmla="val 60155" name="adj1"/>
              <a:gd fmla="val 4593" name="adj2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441025" y="4676525"/>
            <a:ext cx="1271100" cy="529800"/>
          </a:xfrm>
          <a:prstGeom prst="wedgeRectCallout">
            <a:avLst>
              <a:gd fmla="val -60668" name="adj1"/>
              <a:gd fmla="val 32748" name="adj2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450850" y="2389900"/>
            <a:ext cx="1271100" cy="529800"/>
          </a:xfrm>
          <a:prstGeom prst="wedgeRectCallout">
            <a:avLst>
              <a:gd fmla="val -60668" name="adj1"/>
              <a:gd fmla="val 32748" name="adj2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